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85"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000" autoAdjust="0"/>
    <p:restoredTop sz="94660"/>
  </p:normalViewPr>
  <p:slideViewPr>
    <p:cSldViewPr snapToGrid="0">
      <p:cViewPr>
        <p:scale>
          <a:sx n="50" d="100"/>
          <a:sy n="50" d="100"/>
        </p:scale>
        <p:origin x="-1500" y="-606"/>
      </p:cViewPr>
      <p:guideLst>
        <p:guide orient="horz" pos="2160"/>
        <p:guide pos="3840"/>
      </p:guideLst>
    </p:cSldViewPr>
  </p:slideViewPr>
  <p:notesTextViewPr>
    <p:cViewPr>
      <p:scale>
        <a:sx n="1" d="1"/>
        <a:sy n="1" d="1"/>
      </p:scale>
      <p:origin x="0" y="0"/>
    </p:cViewPr>
  </p:notesTextViewPr>
  <p:sorterViewPr>
    <p:cViewPr>
      <p:scale>
        <a:sx n="100" d="100"/>
        <a:sy n="100" d="100"/>
      </p:scale>
      <p:origin x="0" y="184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92783EA-C06D-495B-8D17-1EC314D07AAA}" type="datetimeFigureOut">
              <a:rPr lang="en-US" smtClean="0"/>
              <a:t>1/23/2024</a:t>
            </a:fld>
            <a:endParaRPr lang="en-US"/>
          </a:p>
        </p:txBody>
      </p:sp>
      <p:sp>
        <p:nvSpPr>
          <p:cNvPr id="5" name="Footer Placeholder 4"/>
          <p:cNvSpPr>
            <a:spLocks noGrp="1"/>
          </p:cNvSpPr>
          <p:nvPr>
            <p:ph type="ftr" sz="quarter" idx="11"/>
          </p:nvPr>
        </p:nvSpPr>
        <p:spPr>
          <a:xfrm>
            <a:off x="2416500" y="329307"/>
            <a:ext cx="4973915" cy="309201"/>
          </a:xfrm>
        </p:spPr>
        <p:txBody>
          <a:bodyPr/>
          <a:lstStyle/>
          <a:p>
            <a:endParaRPr lang="en-US"/>
          </a:p>
        </p:txBody>
      </p:sp>
      <p:sp>
        <p:nvSpPr>
          <p:cNvPr id="6" name="Slide Number Placeholder 5"/>
          <p:cNvSpPr>
            <a:spLocks noGrp="1"/>
          </p:cNvSpPr>
          <p:nvPr>
            <p:ph type="sldNum" sz="quarter" idx="12"/>
          </p:nvPr>
        </p:nvSpPr>
        <p:spPr>
          <a:xfrm>
            <a:off x="1437664" y="798973"/>
            <a:ext cx="811019" cy="503578"/>
          </a:xfrm>
        </p:spPr>
        <p:txBody>
          <a:bodyPr/>
          <a:lstStyle/>
          <a:p>
            <a:fld id="{CFE9C54A-B1CC-407A-A4E7-61ECC3A4477F}" type="slidenum">
              <a:rPr lang="en-US" smtClean="0"/>
              <a:t>‹#›</a:t>
            </a:fld>
            <a:endParaRPr lang="en-US"/>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095747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2783EA-C06D-495B-8D17-1EC314D07AAA}"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9C54A-B1CC-407A-A4E7-61ECC3A4477F}" type="slidenum">
              <a:rPr lang="en-US" smtClean="0"/>
              <a:t>‹#›</a:t>
            </a:fld>
            <a:endParaRPr lang="en-US"/>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470329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2783EA-C06D-495B-8D17-1EC314D07AAA}"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9C54A-B1CC-407A-A4E7-61ECC3A4477F}" type="slidenum">
              <a:rPr lang="en-US" smtClean="0"/>
              <a:t>‹#›</a:t>
            </a:fld>
            <a:endParaRPr lang="en-US"/>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3930389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92783EA-C06D-495B-8D17-1EC314D07AAA}"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9C54A-B1CC-407A-A4E7-61ECC3A4477F}" type="slidenum">
              <a:rPr lang="en-US" smtClean="0"/>
              <a:t>‹#›</a:t>
            </a:fld>
            <a:endParaRPr lang="en-US"/>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585247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92783EA-C06D-495B-8D17-1EC314D07AAA}" type="datetimeFigureOut">
              <a:rPr lang="en-US" smtClean="0"/>
              <a:t>1/23/2024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E9C54A-B1CC-407A-A4E7-61ECC3A4477F}" type="slidenum">
              <a:rPr lang="en-US" smtClean="0"/>
              <a:t>‹#›</a:t>
            </a:fld>
            <a:endParaRPr lang="en-US"/>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70792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92783EA-C06D-495B-8D17-1EC314D07AAA}"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9C54A-B1CC-407A-A4E7-61ECC3A4477F}" type="slidenum">
              <a:rPr lang="en-US" smtClean="0"/>
              <a:t>‹#›</a:t>
            </a:fld>
            <a:endParaRPr lang="en-US"/>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840839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92783EA-C06D-495B-8D17-1EC314D07AAA}" type="datetimeFigureOut">
              <a:rPr lang="en-US" smtClean="0"/>
              <a:t>1/23/2024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E9C54A-B1CC-407A-A4E7-61ECC3A4477F}" type="slidenum">
              <a:rPr lang="en-US" smtClean="0"/>
              <a:t>‹#›</a:t>
            </a:fld>
            <a:endParaRPr lang="en-US"/>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338159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92783EA-C06D-495B-8D17-1EC314D07AAA}" type="datetimeFigureOut">
              <a:rPr lang="en-US" smtClean="0"/>
              <a:t>1/23/2024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E9C54A-B1CC-407A-A4E7-61ECC3A4477F}" type="slidenum">
              <a:rPr lang="en-US" smtClean="0"/>
              <a:t>‹#›</a:t>
            </a:fld>
            <a:endParaRPr lang="en-US"/>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614429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2783EA-C06D-495B-8D17-1EC314D07AAA}" type="datetimeFigureOut">
              <a:rPr lang="en-US" smtClean="0"/>
              <a:t>1/23/2024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E9C54A-B1CC-407A-A4E7-61ECC3A4477F}" type="slidenum">
              <a:rPr lang="en-US" smtClean="0"/>
              <a:t>‹#›</a:t>
            </a:fld>
            <a:endParaRPr lang="en-US"/>
          </a:p>
        </p:txBody>
      </p:sp>
    </p:spTree>
    <p:extLst>
      <p:ext uri="{BB962C8B-B14F-4D97-AF65-F5344CB8AC3E}">
        <p14:creationId xmlns:p14="http://schemas.microsoft.com/office/powerpoint/2010/main" val="3267568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2783EA-C06D-495B-8D17-1EC314D07AAA}" type="datetimeFigureOut">
              <a:rPr lang="en-US" smtClean="0"/>
              <a:t>1/23/2024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E9C54A-B1CC-407A-A4E7-61ECC3A4477F}" type="slidenum">
              <a:rPr lang="en-US" smtClean="0"/>
              <a:t>‹#›</a:t>
            </a:fld>
            <a:endParaRPr lang="en-US"/>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053657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92783EA-C06D-495B-8D17-1EC314D07AAA}" type="datetimeFigureOut">
              <a:rPr lang="en-US" smtClean="0"/>
              <a:t>1/23/2024</a:t>
            </a:fld>
            <a:endParaRPr lang="en-US"/>
          </a:p>
        </p:txBody>
      </p:sp>
      <p:sp>
        <p:nvSpPr>
          <p:cNvPr id="6" name="Footer Placeholder 5"/>
          <p:cNvSpPr>
            <a:spLocks noGrp="1"/>
          </p:cNvSpPr>
          <p:nvPr>
            <p:ph type="ftr" sz="quarter" idx="11"/>
          </p:nvPr>
        </p:nvSpPr>
        <p:spPr>
          <a:xfrm>
            <a:off x="1447382" y="318640"/>
            <a:ext cx="5541004" cy="320931"/>
          </a:xfrm>
        </p:spPr>
        <p:txBody>
          <a:bodyPr/>
          <a:lstStyle/>
          <a:p>
            <a:endParaRPr lang="en-US"/>
          </a:p>
        </p:txBody>
      </p:sp>
      <p:sp>
        <p:nvSpPr>
          <p:cNvPr id="7" name="Slide Number Placeholder 6"/>
          <p:cNvSpPr>
            <a:spLocks noGrp="1"/>
          </p:cNvSpPr>
          <p:nvPr>
            <p:ph type="sldNum" sz="quarter" idx="12"/>
          </p:nvPr>
        </p:nvSpPr>
        <p:spPr/>
        <p:txBody>
          <a:bodyPr/>
          <a:lstStyle/>
          <a:p>
            <a:fld id="{CFE9C54A-B1CC-407A-A4E7-61ECC3A4477F}" type="slidenum">
              <a:rPr lang="en-US" smtClean="0"/>
              <a:t>‹#›</a:t>
            </a:fld>
            <a:endParaRPr lang="en-US"/>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482030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92783EA-C06D-495B-8D17-1EC314D07AAA}" type="datetimeFigureOut">
              <a:rPr lang="en-US" smtClean="0"/>
              <a:t>1/23/2024</a:t>
            </a:fld>
            <a:endParaRPr lang="en-US"/>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CFE9C54A-B1CC-407A-A4E7-61ECC3A4477F}" type="slidenum">
              <a:rPr lang="en-US" smtClean="0"/>
              <a:t>‹#›</a:t>
            </a:fld>
            <a:endParaRPr lang="en-US"/>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79404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B634A4-F260-3C5D-E996-986AF56D925B}"/>
              </a:ext>
            </a:extLst>
          </p:cNvPr>
          <p:cNvSpPr>
            <a:spLocks noGrp="1"/>
          </p:cNvSpPr>
          <p:nvPr>
            <p:ph type="ctrTitle"/>
          </p:nvPr>
        </p:nvSpPr>
        <p:spPr/>
        <p:txBody>
          <a:bodyPr>
            <a:normAutofit/>
          </a:bodyPr>
          <a:lstStyle/>
          <a:p>
            <a:r>
              <a:rPr lang="fa-IR" sz="3600" dirty="0">
                <a:cs typeface="B Tehran" panose="00000400000000000000" pitchFamily="2" charset="-78"/>
              </a:rPr>
              <a:t>سبب شناسی و مبانی زیستی ، روانی و اجتماعی اعتیاد</a:t>
            </a:r>
            <a:endParaRPr lang="en-US" sz="3600" dirty="0">
              <a:cs typeface="B Tehran" panose="00000400000000000000" pitchFamily="2" charset="-78"/>
            </a:endParaRPr>
          </a:p>
        </p:txBody>
      </p:sp>
      <p:sp>
        <p:nvSpPr>
          <p:cNvPr id="3" name="Subtitle 2">
            <a:extLst>
              <a:ext uri="{FF2B5EF4-FFF2-40B4-BE49-F238E27FC236}">
                <a16:creationId xmlns:a16="http://schemas.microsoft.com/office/drawing/2014/main" xmlns="" id="{17053996-5DD0-B776-833A-284EE8C055F4}"/>
              </a:ext>
            </a:extLst>
          </p:cNvPr>
          <p:cNvSpPr>
            <a:spLocks noGrp="1"/>
          </p:cNvSpPr>
          <p:nvPr>
            <p:ph type="subTitle" idx="1"/>
          </p:nvPr>
        </p:nvSpPr>
        <p:spPr/>
        <p:txBody>
          <a:bodyPr/>
          <a:lstStyle/>
          <a:p>
            <a:r>
              <a:rPr lang="fa-IR" b="1" dirty="0">
                <a:cs typeface="B Tehran" panose="00000400000000000000" pitchFamily="2" charset="-78"/>
              </a:rPr>
              <a:t>دکتر قدسیه حکیم زاده </a:t>
            </a:r>
          </a:p>
          <a:p>
            <a:r>
              <a:rPr lang="fa-IR" b="1" dirty="0">
                <a:cs typeface="B Tehran" panose="00000400000000000000" pitchFamily="2" charset="-78"/>
              </a:rPr>
              <a:t>دکتری تخصصی روانشناسی و فوق دکتری اعتیاد</a:t>
            </a:r>
            <a:endParaRPr lang="en-US" b="1" dirty="0">
              <a:cs typeface="B Tehran" panose="00000400000000000000" pitchFamily="2" charset="-78"/>
            </a:endParaRPr>
          </a:p>
        </p:txBody>
      </p:sp>
    </p:spTree>
    <p:extLst>
      <p:ext uri="{BB962C8B-B14F-4D97-AF65-F5344CB8AC3E}">
        <p14:creationId xmlns:p14="http://schemas.microsoft.com/office/powerpoint/2010/main" val="42252287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دیدگاه روانکاوی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این دیدگاه اعتیاد را یک نوع سازش لذت بخش و واپس گرا می داند در واقع سومصرف مواد واکنشی به رنج روانی و نقص در خود تنظیمی فرد است</a:t>
            </a:r>
            <a:endParaRPr lang="en-US" dirty="0">
              <a:cs typeface="B Tehran" panose="00000400000000000000" pitchFamily="2" charset="-78"/>
            </a:endParaRPr>
          </a:p>
        </p:txBody>
      </p:sp>
    </p:spTree>
    <p:extLst>
      <p:ext uri="{BB962C8B-B14F-4D97-AF65-F5344CB8AC3E}">
        <p14:creationId xmlns:p14="http://schemas.microsoft.com/office/powerpoint/2010/main" val="26412894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دیدگاه یادگیری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رفتار مصرف مواد چه به صورت گه گاه و چه بصورت مداوم می تواند به عنوان رفتاری که به وسیله پیامدهایش تداوم می یابد تعریف شود .در این دیدگاه هر رخدادی یک الگوی رفتاری پیشایند را نیرومند می کند که می توان به عنوان تقویت کننده ازآآن نام برد.</a:t>
            </a:r>
            <a:endParaRPr lang="en-US" dirty="0">
              <a:cs typeface="B Tehran" panose="00000400000000000000" pitchFamily="2" charset="-78"/>
            </a:endParaRPr>
          </a:p>
        </p:txBody>
      </p:sp>
    </p:spTree>
    <p:extLst>
      <p:ext uri="{BB962C8B-B14F-4D97-AF65-F5344CB8AC3E}">
        <p14:creationId xmlns:p14="http://schemas.microsoft.com/office/powerpoint/2010/main" val="1463747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دیدگاه شناختی </a:t>
            </a:r>
            <a:endParaRPr lang="en-US" sz="2000" b="1" dirty="0">
              <a:cs typeface="B Tehran" panose="00000400000000000000" pitchFamily="2" charset="-78"/>
            </a:endParaRPr>
          </a:p>
        </p:txBody>
      </p:sp>
      <p:sp>
        <p:nvSpPr>
          <p:cNvPr id="5" name="Content Placeholder 4">
            <a:extLst>
              <a:ext uri="{FF2B5EF4-FFF2-40B4-BE49-F238E27FC236}">
                <a16:creationId xmlns:a16="http://schemas.microsoft.com/office/drawing/2014/main" xmlns="" id="{FB76FBDC-5E2A-2F78-968F-1DD7438D3F49}"/>
              </a:ext>
            </a:extLst>
          </p:cNvPr>
          <p:cNvSpPr>
            <a:spLocks noGrp="1"/>
          </p:cNvSpPr>
          <p:nvPr>
            <p:ph idx="1"/>
          </p:nvPr>
        </p:nvSpPr>
        <p:spPr/>
        <p:txBody>
          <a:bodyPr/>
          <a:lstStyle/>
          <a:p>
            <a:pPr algn="r" rtl="1"/>
            <a:r>
              <a:rPr lang="fa-IR" dirty="0"/>
              <a:t>این دیدگاه متاثر از نظریه یادگیری اجتماعی شناختی بندورا است و می گوید شیوه تفسیر افراد از موقعیت های خاص احساسات انگیزش و اعمال آنها را تحت تاثیر قرار می دهد.</a:t>
            </a:r>
            <a:endParaRPr lang="en-US" dirty="0"/>
          </a:p>
        </p:txBody>
      </p:sp>
    </p:spTree>
    <p:extLst>
      <p:ext uri="{BB962C8B-B14F-4D97-AF65-F5344CB8AC3E}">
        <p14:creationId xmlns:p14="http://schemas.microsoft.com/office/powerpoint/2010/main" val="29056002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مدل زیستی روانی اجتماعی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به دلیل نارضایتی و نقص مدل های قبلی صاحب نظران به ادغام مدل ها دست زدند و در این مدل اعتیاد برایند تلاقی عوامل زیستی روانی و اجتماعی است .</a:t>
            </a:r>
            <a:endParaRPr lang="en-US" dirty="0">
              <a:cs typeface="B Tehran" panose="00000400000000000000" pitchFamily="2" charset="-78"/>
            </a:endParaRPr>
          </a:p>
        </p:txBody>
      </p:sp>
    </p:spTree>
    <p:extLst>
      <p:ext uri="{BB962C8B-B14F-4D97-AF65-F5344CB8AC3E}">
        <p14:creationId xmlns:p14="http://schemas.microsoft.com/office/powerpoint/2010/main" val="39669793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مدل های اجتماعی اعتیاد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مدل محیطی اجتماعی :</a:t>
            </a:r>
          </a:p>
          <a:p>
            <a:pPr algn="r" rtl="1"/>
            <a:r>
              <a:rPr lang="fa-IR" dirty="0">
                <a:cs typeface="B Tehran" panose="00000400000000000000" pitchFamily="2" charset="-78"/>
              </a:rPr>
              <a:t>این مدل بر نقش محیط فرد در اختلال سوء مصرف مواد مخدر نقش دارد. </a:t>
            </a:r>
          </a:p>
          <a:p>
            <a:pPr algn="r" rtl="1"/>
            <a:r>
              <a:rPr lang="fa-IR" dirty="0">
                <a:cs typeface="B Tehran" panose="00000400000000000000" pitchFamily="2" charset="-78"/>
              </a:rPr>
              <a:t>مرکز این مدل نقش بافت اجتماعی و تجارب فردی موثر در مصرف همیشگی مواد است. این مدل بر عواملی مثل بیکاری و فقر تاکید دارد.</a:t>
            </a:r>
          </a:p>
          <a:p>
            <a:pPr algn="r" rtl="1"/>
            <a:r>
              <a:rPr lang="fa-IR" dirty="0">
                <a:cs typeface="B Tehran" panose="00000400000000000000" pitchFamily="2" charset="-78"/>
              </a:rPr>
              <a:t>مدل فرهنگی اجتماعی:</a:t>
            </a:r>
          </a:p>
          <a:p>
            <a:pPr algn="r" rtl="1"/>
            <a:r>
              <a:rPr lang="fa-IR" dirty="0">
                <a:cs typeface="B Tehran" panose="00000400000000000000" pitchFamily="2" charset="-78"/>
              </a:rPr>
              <a:t>عوامل فرهنگی و اجتماعی را عامل پیشگیری و شیوع رفتارهای خاص می داند . تاکید این مدل بر مکانیسم های اجتماعی تسهیل گر توسعه اعتیاد است. این مکانیسم ها می تانند تعنقادات قومی  ، سنت های خانوادگی ، هنجارهای اجتماعی و موقعیت های اقتصادی اجتماعی باشند. این رویکرد عوامل و بافت اجتماعی را در شروع مصرف مواد و اعتیاد موثر می داند .  </a:t>
            </a:r>
            <a:endParaRPr lang="en-US" dirty="0">
              <a:cs typeface="B Tehran" panose="00000400000000000000" pitchFamily="2" charset="-78"/>
            </a:endParaRPr>
          </a:p>
        </p:txBody>
      </p:sp>
    </p:spTree>
    <p:extLst>
      <p:ext uri="{BB962C8B-B14F-4D97-AF65-F5344CB8AC3E}">
        <p14:creationId xmlns:p14="http://schemas.microsoft.com/office/powerpoint/2010/main" val="867196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dirty="0">
                <a:cs typeface="B Tehran" panose="00000400000000000000" pitchFamily="2" charset="-78"/>
              </a:rPr>
              <a:t>مقدمه</a:t>
            </a:r>
            <a:endParaRPr lang="en-US" sz="2000"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اعتیاد به عنوان یک مشکل جهانی که بیشتر کشورهای دنیا با آن روبرو هستند .</a:t>
            </a:r>
          </a:p>
          <a:p>
            <a:pPr algn="r" rtl="1"/>
            <a:r>
              <a:rPr lang="fa-IR" dirty="0">
                <a:cs typeface="B Tehran" panose="00000400000000000000" pitchFamily="2" charset="-78"/>
              </a:rPr>
              <a:t>مسئله سوء مصرف مواد در حال حاضر بعد از سه بحران جهان یعنی محیط زیست ، تهدید اتمی و بحران فقر ، بحران چهارم جهان را تشکیل داده است. </a:t>
            </a:r>
          </a:p>
          <a:p>
            <a:pPr algn="r" rtl="1"/>
            <a:r>
              <a:rPr lang="fa-IR" dirty="0">
                <a:cs typeface="B Tehran" panose="00000400000000000000" pitchFamily="2" charset="-78"/>
              </a:rPr>
              <a:t>بر اساس اعلام مسئولین وزارت بهداشت و سازمان بهزیستی سالانه حدود 8 درصد به مصرف کنندگان مواد مخدر در کشور افزوده می شود . </a:t>
            </a:r>
          </a:p>
          <a:p>
            <a:pPr algn="r" rtl="1"/>
            <a:endParaRPr lang="en-US" dirty="0">
              <a:cs typeface="B Tehran" panose="00000400000000000000" pitchFamily="2" charset="-78"/>
            </a:endParaRPr>
          </a:p>
        </p:txBody>
      </p:sp>
    </p:spTree>
    <p:extLst>
      <p:ext uri="{BB962C8B-B14F-4D97-AF65-F5344CB8AC3E}">
        <p14:creationId xmlns:p14="http://schemas.microsoft.com/office/powerpoint/2010/main" val="4196855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dirty="0">
                <a:cs typeface="B Tehran" panose="00000400000000000000" pitchFamily="2" charset="-78"/>
              </a:rPr>
              <a:t>اهمیت </a:t>
            </a:r>
            <a:endParaRPr lang="en-US" sz="2000"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اطلاع از نظریات رایج درباره رفتار اعتیاد  یک ضرورت انکار ناپذیر است و هر یک از مدل هایی که مورد بحث قرار می گیرد ، برای درک اعتیاد یا رفتارهای اعتیادی خاص به چگونگی بروز اعتیاد تاکید می کنند، همچنین هر یک از این مدل ها پیشنهادهایی برای پیشگیری ، مداخله و درمان نیز ارائه می دهند . </a:t>
            </a:r>
          </a:p>
          <a:p>
            <a:pPr algn="r" rtl="1"/>
            <a:r>
              <a:rPr lang="fa-IR" dirty="0">
                <a:cs typeface="B Tehran" panose="00000400000000000000" pitchFamily="2" charset="-78"/>
              </a:rPr>
              <a:t>اعتیاد هم مثل سایر پدیده های اجتماعی از علت های گوناگونی نشات می گیرد و نمی توان در یک نگاه  تک عاملی بررسی کرد ، چرا که مسائل اجتماعی اولا چند بعدی هستند و ثانیا انسان نیز موجودی چند بعدی است و تنها با یک مدل نمی توان علل آن را تببین کرد. </a:t>
            </a:r>
          </a:p>
          <a:p>
            <a:pPr algn="r" rtl="1"/>
            <a:r>
              <a:rPr lang="fa-IR" dirty="0">
                <a:cs typeface="B Tehran" panose="00000400000000000000" pitchFamily="2" charset="-78"/>
              </a:rPr>
              <a:t>به همین دلیل هر مدل و رویکرد بخشی از این پدیده رو تبیین می کند و هیچ کدام از جامعیت برخوردار نیستند .  </a:t>
            </a:r>
            <a:endParaRPr lang="en-US" dirty="0">
              <a:cs typeface="B Tehran" panose="00000400000000000000" pitchFamily="2" charset="-78"/>
            </a:endParaRPr>
          </a:p>
        </p:txBody>
      </p:sp>
    </p:spTree>
    <p:extLst>
      <p:ext uri="{BB962C8B-B14F-4D97-AF65-F5344CB8AC3E}">
        <p14:creationId xmlns:p14="http://schemas.microsoft.com/office/powerpoint/2010/main" val="27084907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مدل های اجتماعی اعتیاد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normAutofit lnSpcReduction="10000"/>
          </a:bodyPr>
          <a:lstStyle/>
          <a:p>
            <a:pPr algn="r" rtl="1"/>
            <a:r>
              <a:rPr lang="fa-IR" dirty="0">
                <a:cs typeface="B Tehran" panose="00000400000000000000" pitchFamily="2" charset="-78"/>
              </a:rPr>
              <a:t>مدل محیطی اجتماعی :</a:t>
            </a:r>
          </a:p>
          <a:p>
            <a:pPr algn="r" rtl="1"/>
            <a:r>
              <a:rPr lang="fa-IR" dirty="0">
                <a:cs typeface="B Tehran" panose="00000400000000000000" pitchFamily="2" charset="-78"/>
              </a:rPr>
              <a:t>این مدل بر نقش محیط فرد در اختلال سوء مصرف مواد مخدر نقش دارد. </a:t>
            </a:r>
          </a:p>
          <a:p>
            <a:pPr algn="r" rtl="1"/>
            <a:r>
              <a:rPr lang="fa-IR" dirty="0">
                <a:cs typeface="B Tehran" panose="00000400000000000000" pitchFamily="2" charset="-78"/>
              </a:rPr>
              <a:t>مرکز این مدل نقش بافت اجتماعی و تجارب فردی موثر در مصرف همیشگی مواد است. این مدل بر عواملی مثل بیکاری و فقر تاکید دارد.</a:t>
            </a:r>
          </a:p>
          <a:p>
            <a:pPr algn="r" rtl="1"/>
            <a:r>
              <a:rPr lang="fa-IR" dirty="0">
                <a:cs typeface="B Tehran" panose="00000400000000000000" pitchFamily="2" charset="-78"/>
              </a:rPr>
              <a:t>مدل فرهنگی اجتماعی:</a:t>
            </a:r>
          </a:p>
          <a:p>
            <a:pPr algn="r" rtl="1"/>
            <a:r>
              <a:rPr lang="fa-IR" dirty="0">
                <a:cs typeface="B Tehran" panose="00000400000000000000" pitchFamily="2" charset="-78"/>
              </a:rPr>
              <a:t>عوامل فرهنگی و اجتماعی را عامل پیشگیری و شیوع رفتارهای خاص می داند . تاکید این مدل بر مکانیسم های اجتماعی تسهیل گر توسعه اعتیاد است. این مکانیسم ها می تانند تعنقادات قومی  ، سنت های خانوادگی ، هنجارهای اجتماعی و موقعیت های اقتصادی اجتماعی باشند. این رویکرد عوامل و بافت اجتماعی را در شروع مصرف مواد و اعتیاد موثر می داند .  </a:t>
            </a:r>
          </a:p>
          <a:p>
            <a:pPr algn="r" rtl="1"/>
            <a:r>
              <a:rPr lang="fa-IR" dirty="0">
                <a:cs typeface="B Tehran" panose="00000400000000000000" pitchFamily="2" charset="-78"/>
              </a:rPr>
              <a:t>مدل جامعه شناختی : که اعتیاد را محصول روابط اجتماعی می داند که منجر به ناکامی، ناامیدی و محرومیت و از خودبیگانگی می شود . </a:t>
            </a:r>
            <a:endParaRPr lang="en-US" dirty="0">
              <a:cs typeface="B Tehran" panose="00000400000000000000" pitchFamily="2" charset="-78"/>
            </a:endParaRPr>
          </a:p>
        </p:txBody>
      </p:sp>
    </p:spTree>
    <p:extLst>
      <p:ext uri="{BB962C8B-B14F-4D97-AF65-F5344CB8AC3E}">
        <p14:creationId xmlns:p14="http://schemas.microsoft.com/office/powerpoint/2010/main" val="919462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مدل های اجتماعی اعتیاد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نوجوانان در سالهای ابتدایی نگرش مثبتی نسبت به مواد وجود ندارد ولی در دوره متوسطه نگرش آنها به سمت پذیرش این مواد پیش میرود و همین موضوع آنها را در معرض خطر قرار می دهد . </a:t>
            </a:r>
            <a:endParaRPr lang="en-US" dirty="0">
              <a:cs typeface="B Tehran" panose="00000400000000000000" pitchFamily="2" charset="-78"/>
            </a:endParaRPr>
          </a:p>
        </p:txBody>
      </p:sp>
    </p:spTree>
    <p:extLst>
      <p:ext uri="{BB962C8B-B14F-4D97-AF65-F5344CB8AC3E}">
        <p14:creationId xmlns:p14="http://schemas.microsoft.com/office/powerpoint/2010/main" val="19397170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سن در معرض خطر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مدل محیطی اجتماعی :</a:t>
            </a:r>
          </a:p>
          <a:p>
            <a:pPr algn="r" rtl="1"/>
            <a:r>
              <a:rPr lang="fa-IR" dirty="0">
                <a:cs typeface="B Tehran" panose="00000400000000000000" pitchFamily="2" charset="-78"/>
              </a:rPr>
              <a:t>این مدل بر نقش محیط فرد در اختلال سوء مصرف مواد مخدر نقش دارد. </a:t>
            </a:r>
          </a:p>
          <a:p>
            <a:pPr algn="r" rtl="1"/>
            <a:r>
              <a:rPr lang="fa-IR" dirty="0">
                <a:cs typeface="B Tehran" panose="00000400000000000000" pitchFamily="2" charset="-78"/>
              </a:rPr>
              <a:t>مرکز این مدل نقش بافت اجتماعی و تجارب فردی موثر در مصرف همیشگی مواد است. این مدل بر عواملی مثل بیکاری و فقر تاکید دارد.</a:t>
            </a:r>
          </a:p>
          <a:p>
            <a:pPr algn="r" rtl="1"/>
            <a:r>
              <a:rPr lang="fa-IR" dirty="0">
                <a:cs typeface="B Tehran" panose="00000400000000000000" pitchFamily="2" charset="-78"/>
              </a:rPr>
              <a:t>مدل فرهنگی اجتماعی:</a:t>
            </a:r>
          </a:p>
          <a:p>
            <a:pPr algn="r" rtl="1"/>
            <a:r>
              <a:rPr lang="fa-IR" dirty="0">
                <a:cs typeface="B Tehran" panose="00000400000000000000" pitchFamily="2" charset="-78"/>
              </a:rPr>
              <a:t>عوامل فرهنگی و اجتماعی را عامل پیشگیری و شیوع رفتارهای خاص می داند . تاکید این مدل بر مکانیسم های اجتماعی تسهیل گر توسعه اعتیاد است. این مکانیسم ها می تانند تعنقادات قومی  ، سنت های خانوادگی ، هنجارهای اجتماعی و موقعیت های اقتصادی اجتماعی باشند. این رویکرد عوامل و بافت اجتماعی را در شروع مصرف مواد و اعتیاد موثر می داند .  </a:t>
            </a:r>
            <a:endParaRPr lang="en-US" dirty="0">
              <a:cs typeface="B Tehran" panose="00000400000000000000" pitchFamily="2" charset="-78"/>
            </a:endParaRPr>
          </a:p>
        </p:txBody>
      </p:sp>
    </p:spTree>
    <p:extLst>
      <p:ext uri="{BB962C8B-B14F-4D97-AF65-F5344CB8AC3E}">
        <p14:creationId xmlns:p14="http://schemas.microsoft.com/office/powerpoint/2010/main" val="1882122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رویکرد تضاد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normAutofit fontScale="70000" lnSpcReduction="20000"/>
          </a:bodyPr>
          <a:lstStyle/>
          <a:p>
            <a:pPr algn="r" rtl="1"/>
            <a:r>
              <a:rPr lang="fa-IR" b="0" i="0" dirty="0">
                <a:solidFill>
                  <a:srgbClr val="000000"/>
                </a:solidFill>
                <a:effectLst/>
                <a:latin typeface="Vazir"/>
              </a:rPr>
              <a:t>رویکرد تضاد بر اهمیت تفاوت قدرت سیاسی، اقتصادی و اجتماعی </a:t>
            </a:r>
            <a:r>
              <a:rPr lang="fa-IR" dirty="0"/>
              <a:t/>
            </a:r>
            <a:br>
              <a:rPr lang="fa-IR" dirty="0"/>
            </a:br>
            <a:r>
              <a:rPr lang="fa-IR" b="0" i="0" dirty="0">
                <a:solidFill>
                  <a:srgbClr val="000000"/>
                </a:solidFill>
                <a:effectLst/>
                <a:latin typeface="Vazir"/>
              </a:rPr>
              <a:t>گروه‌های ذی‌نفع اجتماعی و چگونگی تأثیر آن بر رفتارها و ارزش‌های سوءمصرف مواد</a:t>
            </a:r>
            <a:r>
              <a:rPr lang="fa-IR" dirty="0"/>
              <a:t/>
            </a:r>
            <a:br>
              <a:rPr lang="fa-IR" dirty="0"/>
            </a:br>
            <a:r>
              <a:rPr lang="fa-IR" dirty="0"/>
              <a:t/>
            </a:r>
            <a:br>
              <a:rPr lang="fa-IR" dirty="0"/>
            </a:br>
            <a:r>
              <a:rPr lang="fa-IR" b="0" i="0" dirty="0">
                <a:solidFill>
                  <a:srgbClr val="000000"/>
                </a:solidFill>
                <a:effectLst/>
                <a:latin typeface="Vazir"/>
              </a:rPr>
              <a:t>مخدر تأکید دارد، از این منظر سوءمصرف موادمخدر واکنشی به نابرابری موجود در نظام</a:t>
            </a:r>
            <a:r>
              <a:rPr lang="fa-IR" dirty="0"/>
              <a:t/>
            </a:r>
            <a:br>
              <a:rPr lang="fa-IR" dirty="0"/>
            </a:br>
            <a:r>
              <a:rPr lang="fa-IR" dirty="0"/>
              <a:t/>
            </a:r>
            <a:br>
              <a:rPr lang="fa-IR" dirty="0"/>
            </a:br>
            <a:r>
              <a:rPr lang="fa-IR" b="0" i="0" dirty="0">
                <a:solidFill>
                  <a:srgbClr val="000000"/>
                </a:solidFill>
                <a:effectLst/>
                <a:latin typeface="Vazir"/>
              </a:rPr>
              <a:t>سرمایه‌داری است افراد یک جامعه بیگانه از کار، دوستان و خانواده و همچنین از جامعه و</a:t>
            </a:r>
            <a:r>
              <a:rPr lang="fa-IR" dirty="0"/>
              <a:t/>
            </a:r>
            <a:br>
              <a:rPr lang="fa-IR" dirty="0"/>
            </a:br>
            <a:r>
              <a:rPr lang="fa-IR" dirty="0"/>
              <a:t/>
            </a:r>
            <a:br>
              <a:rPr lang="fa-IR" dirty="0"/>
            </a:br>
            <a:r>
              <a:rPr lang="fa-IR" b="0" i="0" dirty="0">
                <a:solidFill>
                  <a:srgbClr val="000000"/>
                </a:solidFill>
                <a:effectLst/>
                <a:latin typeface="Vazir"/>
              </a:rPr>
              <a:t>نهادهای آن به سوءمصرف موادمخدر به عنوان ابزاری برای فرار از ستم و سرخوردگی</a:t>
            </a:r>
            <a:r>
              <a:rPr lang="fa-IR" dirty="0"/>
              <a:t/>
            </a:r>
            <a:br>
              <a:rPr lang="fa-IR" dirty="0"/>
            </a:br>
            <a:r>
              <a:rPr lang="fa-IR" dirty="0"/>
              <a:t/>
            </a:r>
            <a:br>
              <a:rPr lang="fa-IR" dirty="0"/>
            </a:br>
            <a:r>
              <a:rPr lang="fa-IR" b="0" i="0" dirty="0">
                <a:solidFill>
                  <a:srgbClr val="000000"/>
                </a:solidFill>
                <a:effectLst/>
                <a:latin typeface="Vazir"/>
              </a:rPr>
              <a:t>ناشی از نابرابری روی می‌آورند.در چنین جامعه‌ای قدرتمندترین اعضای جامعه</a:t>
            </a:r>
            <a:r>
              <a:rPr lang="fa-IR" dirty="0"/>
              <a:t/>
            </a:r>
            <a:br>
              <a:rPr lang="fa-IR" dirty="0"/>
            </a:br>
            <a:r>
              <a:rPr lang="fa-IR" dirty="0"/>
              <a:t/>
            </a:r>
            <a:br>
              <a:rPr lang="fa-IR" dirty="0"/>
            </a:br>
            <a:r>
              <a:rPr lang="fa-IR" b="0" i="0" dirty="0">
                <a:solidFill>
                  <a:srgbClr val="000000"/>
                </a:solidFill>
                <a:effectLst/>
                <a:latin typeface="Vazir"/>
              </a:rPr>
              <a:t>هنجارهایی را تعریف می‌کنند که مصرف مواد را غیرقانونی اعلام و برای تولید، عرضه و</a:t>
            </a:r>
            <a:r>
              <a:rPr lang="fa-IR" dirty="0"/>
              <a:t/>
            </a:r>
            <a:br>
              <a:rPr lang="fa-IR" dirty="0"/>
            </a:br>
            <a:r>
              <a:rPr lang="fa-IR" dirty="0"/>
              <a:t/>
            </a:r>
            <a:br>
              <a:rPr lang="fa-IR" dirty="0"/>
            </a:br>
            <a:r>
              <a:rPr lang="fa-IR" b="0" i="0" dirty="0">
                <a:solidFill>
                  <a:srgbClr val="000000"/>
                </a:solidFill>
                <a:effectLst/>
                <a:latin typeface="Vazir"/>
              </a:rPr>
              <a:t>مصرف آن جریمه‌هایی نیز تعیین می‌کنند</a:t>
            </a:r>
            <a:endParaRPr lang="en-US" dirty="0">
              <a:cs typeface="B Tehran" panose="00000400000000000000" pitchFamily="2" charset="-78"/>
            </a:endParaRPr>
          </a:p>
        </p:txBody>
      </p:sp>
    </p:spTree>
    <p:extLst>
      <p:ext uri="{BB962C8B-B14F-4D97-AF65-F5344CB8AC3E}">
        <p14:creationId xmlns:p14="http://schemas.microsoft.com/office/powerpoint/2010/main" val="33616486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smtClean="0">
                <a:cs typeface="B Tehran" panose="00000400000000000000" pitchFamily="2" charset="-78"/>
              </a:rPr>
              <a:t>رویکرد کنش متقابل نمادین </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a:xfrm>
            <a:off x="424071" y="2015732"/>
            <a:ext cx="10630784" cy="4037749"/>
          </a:xfrm>
        </p:spPr>
        <p:txBody>
          <a:bodyPr>
            <a:normAutofit lnSpcReduction="10000"/>
          </a:bodyPr>
          <a:lstStyle/>
          <a:p>
            <a:pPr algn="r" rtl="1"/>
            <a:r>
              <a:rPr lang="fa-IR" sz="1800" b="0" i="0" smtClean="0">
                <a:solidFill>
                  <a:srgbClr val="000000"/>
                </a:solidFill>
                <a:effectLst/>
                <a:latin typeface="Vazir"/>
              </a:rPr>
              <a:t>کنش متقابل نمادین بر اهمیت تعریف و برچسب‌زنی و معانی منتسب به مصرف مواد تأکید دارد. اگر تجربه نخستین مصرف مواد خوب تلقی و تعریف شود، مصرف مواد تکرار خواهد شد و فرد ممکن است به تدریج برچسب معتاد  بخورد. اگر این تعریف طوری درونی شود که فرد نیز خود را معتاد تلقی کند، رفتار فرد استمرار و حتی افزایش خواهد یافت. مصرف مواد از طریق کنش متقابل نمادین درگروه‌های کوچک (همسالان و دوستان) یاد گرفته می‌شود، افراد تازه‌کار در نخستین مرتبه مصرف مواد تحریک شدن برای مصرف و فنون آن را یاد می‌گیرند زمانی که مصرف  برخی مواد، رفتارها و تجارب توسط گروه همسالان و دوستان، مقبول و لذت‌بخش شمرده شود، احتمال ادامه مصرف وجود دارد، شرایط بد اجتماعی، فقر و فرصت‌های شغلی،</a:t>
            </a:r>
            <a:r>
              <a:rPr lang="fa-IR" sz="1800" smtClean="0"/>
              <a:t> </a:t>
            </a:r>
            <a:r>
              <a:rPr lang="fa-IR" sz="1800" b="0" i="0" smtClean="0">
                <a:solidFill>
                  <a:srgbClr val="000000"/>
                </a:solidFill>
                <a:effectLst/>
                <a:latin typeface="Vazir"/>
              </a:rPr>
              <a:t>شکست‌های مالی، داروهای تجویز شده مثل خواب‌آورها و مسکن‌ها و در دسترس بودن مواد از جمله دلایل سوءمصرف مواد است.عواملی همچون اثر همسالان (سیمون - مورتون، ۲۰۰۷)، والدین مصرف‌کننده الکل و مواد (دراپیل و موشر '، ۲۰۰۷)و نظارت  والدین (مارتینز، استور، الکساندر و چیلاکوت، ۲۰۰۸) از جمله عوامل خطر اجتماعی و  محیطی مرتبط با مصرف مواد مخدر معرفی شده‌اند.از جمله عوامل اجتماعی و فردی مرتبط با اعتیاد عبارتند از: در دسترس بودن مواد، هنجارهای فرهنگی، فقر و محرومیت  اقتصادی، تعارض و پیوند ضعیف خانوادگی، رفتارهای مشکل شایع و اولیه، کارکرد تحصیلی ضعیف، فقدان تعهد به مدرسه، عدم پذیرش همسالان و وابستگی منفی به آن‌ها، نگرش مطلوب و ضداجتماعی به مواد، تجربه زودهنگام سوءمصرف، تجربه پایین والدین در ساختاربندی و سازماندهی خانوادگی</a:t>
            </a:r>
            <a:endParaRPr lang="en-US" sz="1800" dirty="0">
              <a:cs typeface="B Tehran" panose="00000400000000000000" pitchFamily="2" charset="-78"/>
            </a:endParaRPr>
          </a:p>
        </p:txBody>
      </p:sp>
    </p:spTree>
    <p:extLst>
      <p:ext uri="{BB962C8B-B14F-4D97-AF65-F5344CB8AC3E}">
        <p14:creationId xmlns:p14="http://schemas.microsoft.com/office/powerpoint/2010/main" val="2512801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3098987-21A0-1DFC-1F43-1AAEF5A4595A}"/>
              </a:ext>
            </a:extLst>
          </p:cNvPr>
          <p:cNvSpPr>
            <a:spLocks noGrp="1"/>
          </p:cNvSpPr>
          <p:nvPr>
            <p:ph type="title"/>
          </p:nvPr>
        </p:nvSpPr>
        <p:spPr/>
        <p:txBody>
          <a:bodyPr>
            <a:normAutofit/>
          </a:bodyPr>
          <a:lstStyle/>
          <a:p>
            <a:pPr algn="r" rtl="1"/>
            <a:r>
              <a:rPr lang="fa-IR" sz="2000" b="1" dirty="0">
                <a:cs typeface="B Tehran" panose="00000400000000000000" pitchFamily="2" charset="-78"/>
              </a:rPr>
              <a:t>دلایل اعتیاد از منظر  روان شناسی</a:t>
            </a:r>
            <a:endParaRPr lang="en-US" sz="2000" b="1" dirty="0">
              <a:cs typeface="B Tehran" panose="00000400000000000000" pitchFamily="2" charset="-78"/>
            </a:endParaRPr>
          </a:p>
        </p:txBody>
      </p:sp>
      <p:sp>
        <p:nvSpPr>
          <p:cNvPr id="3" name="Content Placeholder 2">
            <a:extLst>
              <a:ext uri="{FF2B5EF4-FFF2-40B4-BE49-F238E27FC236}">
                <a16:creationId xmlns:a16="http://schemas.microsoft.com/office/drawing/2014/main" xmlns="" id="{0ED7166B-756C-874E-552C-30487BEE7013}"/>
              </a:ext>
            </a:extLst>
          </p:cNvPr>
          <p:cNvSpPr>
            <a:spLocks noGrp="1"/>
          </p:cNvSpPr>
          <p:nvPr>
            <p:ph idx="1"/>
          </p:nvPr>
        </p:nvSpPr>
        <p:spPr/>
        <p:txBody>
          <a:bodyPr/>
          <a:lstStyle/>
          <a:p>
            <a:pPr algn="r" rtl="1"/>
            <a:r>
              <a:rPr lang="fa-IR" dirty="0">
                <a:cs typeface="B Tehran" panose="00000400000000000000" pitchFamily="2" charset="-78"/>
              </a:rPr>
              <a:t>در روانشناسی ریشه علمی هرگونه کج رفتاری نظیر اعتیاد و سایر اسیب ها را در آسیب های روانی و عاطفی فرد جست و جو می کند .از نظر این دیدگاه رفتارهای مصرف مواد و بزه کاری در افرادی دیده می شود که دارای رفتارهایی نظیر هیجان خواهی ، اجتناب کم از آسیب و کنترل ضعیف تکانه هستند.</a:t>
            </a:r>
            <a:endParaRPr lang="en-US" dirty="0">
              <a:cs typeface="B Tehran" panose="00000400000000000000" pitchFamily="2" charset="-78"/>
            </a:endParaRPr>
          </a:p>
        </p:txBody>
      </p:sp>
    </p:spTree>
    <p:extLst>
      <p:ext uri="{BB962C8B-B14F-4D97-AF65-F5344CB8AC3E}">
        <p14:creationId xmlns:p14="http://schemas.microsoft.com/office/powerpoint/2010/main" val="1784584568"/>
      </p:ext>
    </p:extLst>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extLst>
    <a:ext uri="{05A4C25C-085E-4340-85A3-A5531E510DB2}">
      <thm15:themeFamily xmlns:thm15="http://schemas.microsoft.com/office/thememl/2012/main" xmlns=""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175</TotalTime>
  <Words>1165</Words>
  <Application>Microsoft Office PowerPoint</Application>
  <PresentationFormat>Custom</PresentationFormat>
  <Paragraphs>46</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Gallery</vt:lpstr>
      <vt:lpstr>سبب شناسی و مبانی زیستی ، روانی و اجتماعی اعتیاد</vt:lpstr>
      <vt:lpstr>مقدمه</vt:lpstr>
      <vt:lpstr>اهمیت </vt:lpstr>
      <vt:lpstr>مدل های اجتماعی اعتیاد  </vt:lpstr>
      <vt:lpstr>مدل های اجتماعی اعتیاد  </vt:lpstr>
      <vt:lpstr>سن در معرض خطر </vt:lpstr>
      <vt:lpstr>رویکرد تضاد </vt:lpstr>
      <vt:lpstr>رویکرد کنش متقابل نمادین </vt:lpstr>
      <vt:lpstr>دلایل اعتیاد از منظر  روان شناسی</vt:lpstr>
      <vt:lpstr>دیدگاه روانکاوی </vt:lpstr>
      <vt:lpstr>دیدگاه یادگیری </vt:lpstr>
      <vt:lpstr>دیدگاه شناختی </vt:lpstr>
      <vt:lpstr>مدل زیستی روانی اجتماعی </vt:lpstr>
      <vt:lpstr>مدل های اجتماعی اعتیاد  </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سبب شناسی و مبانی زیستی ، روانی و اجتماعی اعتیاد</dc:title>
  <dc:creator>a</dc:creator>
  <cp:lastModifiedBy>a</cp:lastModifiedBy>
  <cp:revision>11</cp:revision>
  <dcterms:created xsi:type="dcterms:W3CDTF">2024-01-21T20:43:35Z</dcterms:created>
  <dcterms:modified xsi:type="dcterms:W3CDTF">2024-01-23T20:12:43Z</dcterms:modified>
</cp:coreProperties>
</file>